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Helios" panose="020B0604020202020204" charset="0"/>
      <p:regular r:id="rId30"/>
    </p:embeddedFont>
    <p:embeddedFont>
      <p:font typeface="Helios Bold" panose="020B0604020202020204" charset="0"/>
      <p:regular r:id="rId31"/>
    </p:embeddedFont>
    <p:embeddedFont>
      <p:font typeface="Helios Bold Italics" panose="020B0604020202020204" charset="0"/>
      <p:regular r:id="rId32"/>
    </p:embeddedFont>
    <p:embeddedFont>
      <p:font typeface="Klein" panose="020B0604020202020204" charset="0"/>
      <p:regular r:id="rId33"/>
    </p:embeddedFont>
    <p:embeddedFont>
      <p:font typeface="Klein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6327D2-0B38-D91B-F4EE-4440C5D53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CAED6-B67C-5EC5-F46E-9D9EE19CEA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20B65-1D75-4F2A-B9A7-9A029F482BB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17FFC-FC6C-D5EE-CFBC-1079036A7E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826D0-268A-21AF-ADF4-AD27C6A0E5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8C04B-77A3-4177-8031-66509B861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81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7763F-73FB-4A88-AC24-CE4D2D769959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069AB-9566-4FD6-AEAF-2872824C4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171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6B4-B084-4424-A7FC-84F3DAAF11EC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7BB7-9F30-4760-86F9-373399119405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FA751-984A-43AA-A8AC-E3794AF1B16D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31C4-461F-47EC-8F96-95D26DB60F68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97CF-5EA2-4010-B42B-5743BF21ADBC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B302-57D8-4210-A4A2-795F9EE44996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3A176-FE8D-40E8-A002-EF3F94A3DAA2}" type="datetime1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CF65-95B3-4DB0-A31C-9D689F2E9ABC}" type="datetime1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0AC7-9680-43C6-A0DB-9C6969755A2E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BD69-E5DF-4E40-9AEE-7130548D0682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6A66-4424-43A3-AE26-5B5893849649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7DEFA-CD0D-4E86-A7E1-3B69A8A1D7B1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3873351" cy="1203858"/>
            <a:chOff x="0" y="0"/>
            <a:chExt cx="1020142" cy="3170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0142" cy="317066"/>
            </a:xfrm>
            <a:custGeom>
              <a:avLst/>
              <a:gdLst/>
              <a:ahLst/>
              <a:cxnLst/>
              <a:rect l="l" t="t" r="r" b="b"/>
              <a:pathLst>
                <a:path w="1020142" h="317066">
                  <a:moveTo>
                    <a:pt x="0" y="0"/>
                  </a:moveTo>
                  <a:lnTo>
                    <a:pt x="1020142" y="0"/>
                  </a:lnTo>
                  <a:lnTo>
                    <a:pt x="1020142" y="317066"/>
                  </a:lnTo>
                  <a:lnTo>
                    <a:pt x="0" y="317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20142" cy="383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3873351" cy="1240683"/>
          </a:xfrm>
          <a:custGeom>
            <a:avLst/>
            <a:gdLst/>
            <a:ahLst/>
            <a:cxnLst/>
            <a:rect l="l" t="t" r="r" b="b"/>
            <a:pathLst>
              <a:path w="3873351" h="1240683">
                <a:moveTo>
                  <a:pt x="0" y="0"/>
                </a:moveTo>
                <a:lnTo>
                  <a:pt x="3873351" y="0"/>
                </a:lnTo>
                <a:lnTo>
                  <a:pt x="3873351" y="1240683"/>
                </a:lnTo>
                <a:lnTo>
                  <a:pt x="0" y="124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450059" y="3324253"/>
            <a:ext cx="11837941" cy="181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HOME RENTAL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2235" y="2582967"/>
            <a:ext cx="5113587" cy="569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MAJOR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0059" y="5314950"/>
            <a:ext cx="9122697" cy="328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3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Supervisor: Dr. Le Thi Ngoc Tho</a:t>
            </a:r>
          </a:p>
          <a:p>
            <a:pPr algn="just">
              <a:lnSpc>
                <a:spcPts val="4393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Member:</a:t>
            </a:r>
          </a:p>
          <a:p>
            <a:pPr marL="1122678" lvl="2" indent="-374226" algn="just">
              <a:lnSpc>
                <a:spcPts val="4393"/>
              </a:lnSpc>
              <a:buFont typeface="Arial"/>
              <a:buChar char="⚬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Tran Minh Son - 1911065933</a:t>
            </a:r>
          </a:p>
          <a:p>
            <a:pPr marL="1122678" lvl="2" indent="-374226" algn="just">
              <a:lnSpc>
                <a:spcPts val="4393"/>
              </a:lnSpc>
              <a:buFont typeface="Arial"/>
              <a:buChar char="⚬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Bui Tuan Long Huan - 1911252088</a:t>
            </a:r>
          </a:p>
          <a:p>
            <a:pPr algn="just">
              <a:lnSpc>
                <a:spcPts val="4393"/>
              </a:lnSpc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Class: 19DTHQA2</a:t>
            </a:r>
          </a:p>
          <a:p>
            <a:pPr algn="just">
              <a:lnSpc>
                <a:spcPts val="4393"/>
              </a:lnSpc>
            </a:pPr>
            <a:endParaRPr lang="en-US" sz="25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716581" y="403116"/>
            <a:ext cx="14571419" cy="9489637"/>
          </a:xfrm>
          <a:custGeom>
            <a:avLst/>
            <a:gdLst/>
            <a:ahLst/>
            <a:cxnLst/>
            <a:rect l="l" t="t" r="r" b="b"/>
            <a:pathLst>
              <a:path w="14571419" h="9489637">
                <a:moveTo>
                  <a:pt x="0" y="0"/>
                </a:moveTo>
                <a:lnTo>
                  <a:pt x="14571419" y="0"/>
                </a:lnTo>
                <a:lnTo>
                  <a:pt x="14571419" y="9489636"/>
                </a:lnTo>
                <a:lnTo>
                  <a:pt x="0" y="9489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749219" y="377811"/>
            <a:ext cx="6164597" cy="4482536"/>
          </a:xfrm>
          <a:custGeom>
            <a:avLst/>
            <a:gdLst/>
            <a:ahLst/>
            <a:cxnLst/>
            <a:rect l="l" t="t" r="r" b="b"/>
            <a:pathLst>
              <a:path w="6164597" h="4482536">
                <a:moveTo>
                  <a:pt x="0" y="0"/>
                </a:moveTo>
                <a:lnTo>
                  <a:pt x="6164597" y="0"/>
                </a:lnTo>
                <a:lnTo>
                  <a:pt x="6164597" y="4482536"/>
                </a:lnTo>
                <a:lnTo>
                  <a:pt x="0" y="448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7" r="-2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946454" y="377811"/>
            <a:ext cx="5668841" cy="4482536"/>
          </a:xfrm>
          <a:custGeom>
            <a:avLst/>
            <a:gdLst/>
            <a:ahLst/>
            <a:cxnLst/>
            <a:rect l="l" t="t" r="r" b="b"/>
            <a:pathLst>
              <a:path w="5668841" h="4482536">
                <a:moveTo>
                  <a:pt x="0" y="0"/>
                </a:moveTo>
                <a:lnTo>
                  <a:pt x="5668840" y="0"/>
                </a:lnTo>
                <a:lnTo>
                  <a:pt x="5668840" y="4482536"/>
                </a:lnTo>
                <a:lnTo>
                  <a:pt x="0" y="448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2305" y="5368051"/>
            <a:ext cx="5769865" cy="4558799"/>
          </a:xfrm>
          <a:custGeom>
            <a:avLst/>
            <a:gdLst/>
            <a:ahLst/>
            <a:cxnLst/>
            <a:rect l="l" t="t" r="r" b="b"/>
            <a:pathLst>
              <a:path w="5769865" h="4558799">
                <a:moveTo>
                  <a:pt x="0" y="0"/>
                </a:moveTo>
                <a:lnTo>
                  <a:pt x="5769864" y="0"/>
                </a:lnTo>
                <a:lnTo>
                  <a:pt x="5769864" y="4558798"/>
                </a:lnTo>
                <a:lnTo>
                  <a:pt x="0" y="455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946454" y="5368051"/>
            <a:ext cx="5668841" cy="4558799"/>
          </a:xfrm>
          <a:custGeom>
            <a:avLst/>
            <a:gdLst/>
            <a:ahLst/>
            <a:cxnLst/>
            <a:rect l="l" t="t" r="r" b="b"/>
            <a:pathLst>
              <a:path w="5668841" h="4558799">
                <a:moveTo>
                  <a:pt x="0" y="0"/>
                </a:moveTo>
                <a:lnTo>
                  <a:pt x="5668840" y="0"/>
                </a:lnTo>
                <a:lnTo>
                  <a:pt x="5668840" y="4558798"/>
                </a:lnTo>
                <a:lnTo>
                  <a:pt x="0" y="455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849760" y="284945"/>
            <a:ext cx="12409540" cy="9725977"/>
          </a:xfrm>
          <a:custGeom>
            <a:avLst/>
            <a:gdLst/>
            <a:ahLst/>
            <a:cxnLst/>
            <a:rect l="l" t="t" r="r" b="b"/>
            <a:pathLst>
              <a:path w="12409540" h="9725977">
                <a:moveTo>
                  <a:pt x="0" y="0"/>
                </a:moveTo>
                <a:lnTo>
                  <a:pt x="12409540" y="0"/>
                </a:lnTo>
                <a:lnTo>
                  <a:pt x="12409540" y="9725978"/>
                </a:lnTo>
                <a:lnTo>
                  <a:pt x="0" y="972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LOGIN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423176" y="593910"/>
            <a:ext cx="8626188" cy="3840268"/>
          </a:xfrm>
          <a:custGeom>
            <a:avLst/>
            <a:gdLst/>
            <a:ahLst/>
            <a:cxnLst/>
            <a:rect l="l" t="t" r="r" b="b"/>
            <a:pathLst>
              <a:path w="8626188" h="3840268">
                <a:moveTo>
                  <a:pt x="0" y="0"/>
                </a:moveTo>
                <a:lnTo>
                  <a:pt x="8626188" y="0"/>
                </a:lnTo>
                <a:lnTo>
                  <a:pt x="8626188" y="3840268"/>
                </a:lnTo>
                <a:lnTo>
                  <a:pt x="0" y="3840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  <p:sp>
        <p:nvSpPr>
          <p:cNvPr id="7" name="Freeform 7"/>
          <p:cNvSpPr/>
          <p:nvPr/>
        </p:nvSpPr>
        <p:spPr>
          <a:xfrm>
            <a:off x="7423176" y="4951523"/>
            <a:ext cx="8626188" cy="4673488"/>
          </a:xfrm>
          <a:custGeom>
            <a:avLst/>
            <a:gdLst/>
            <a:ahLst/>
            <a:cxnLst/>
            <a:rect l="l" t="t" r="r" b="b"/>
            <a:pathLst>
              <a:path w="8626188" h="4673488">
                <a:moveTo>
                  <a:pt x="0" y="0"/>
                </a:moveTo>
                <a:lnTo>
                  <a:pt x="8626188" y="0"/>
                </a:lnTo>
                <a:lnTo>
                  <a:pt x="8626188" y="4673488"/>
                </a:lnTo>
                <a:lnTo>
                  <a:pt x="0" y="4673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720519" y="1301327"/>
            <a:ext cx="14567481" cy="7684346"/>
          </a:xfrm>
          <a:custGeom>
            <a:avLst/>
            <a:gdLst/>
            <a:ahLst/>
            <a:cxnLst/>
            <a:rect l="l" t="t" r="r" b="b"/>
            <a:pathLst>
              <a:path w="14567481" h="7684346">
                <a:moveTo>
                  <a:pt x="0" y="0"/>
                </a:moveTo>
                <a:lnTo>
                  <a:pt x="14567481" y="0"/>
                </a:lnTo>
                <a:lnTo>
                  <a:pt x="14567481" y="7684346"/>
                </a:lnTo>
                <a:lnTo>
                  <a:pt x="0" y="768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751590" y="1259444"/>
            <a:ext cx="14536410" cy="7776979"/>
          </a:xfrm>
          <a:custGeom>
            <a:avLst/>
            <a:gdLst/>
            <a:ahLst/>
            <a:cxnLst/>
            <a:rect l="l" t="t" r="r" b="b"/>
            <a:pathLst>
              <a:path w="14536410" h="7776979">
                <a:moveTo>
                  <a:pt x="0" y="0"/>
                </a:moveTo>
                <a:lnTo>
                  <a:pt x="14536410" y="0"/>
                </a:lnTo>
                <a:lnTo>
                  <a:pt x="14536410" y="7776980"/>
                </a:lnTo>
                <a:lnTo>
                  <a:pt x="0" y="777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720519" y="5147934"/>
            <a:ext cx="14571419" cy="4990711"/>
          </a:xfrm>
          <a:custGeom>
            <a:avLst/>
            <a:gdLst/>
            <a:ahLst/>
            <a:cxnLst/>
            <a:rect l="l" t="t" r="r" b="b"/>
            <a:pathLst>
              <a:path w="14571419" h="4990711">
                <a:moveTo>
                  <a:pt x="0" y="0"/>
                </a:moveTo>
                <a:lnTo>
                  <a:pt x="14571419" y="0"/>
                </a:lnTo>
                <a:lnTo>
                  <a:pt x="14571419" y="4990711"/>
                </a:lnTo>
                <a:lnTo>
                  <a:pt x="0" y="499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16581" y="755621"/>
            <a:ext cx="14567481" cy="3386939"/>
          </a:xfrm>
          <a:custGeom>
            <a:avLst/>
            <a:gdLst/>
            <a:ahLst/>
            <a:cxnLst/>
            <a:rect l="l" t="t" r="r" b="b"/>
            <a:pathLst>
              <a:path w="14567481" h="3386939">
                <a:moveTo>
                  <a:pt x="0" y="0"/>
                </a:moveTo>
                <a:lnTo>
                  <a:pt x="14567481" y="0"/>
                </a:lnTo>
                <a:lnTo>
                  <a:pt x="14567481" y="3386940"/>
                </a:lnTo>
                <a:lnTo>
                  <a:pt x="0" y="338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900" b="1" i="1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101073" y="1151301"/>
            <a:ext cx="13795936" cy="7984398"/>
          </a:xfrm>
          <a:custGeom>
            <a:avLst/>
            <a:gdLst/>
            <a:ahLst/>
            <a:cxnLst/>
            <a:rect l="l" t="t" r="r" b="b"/>
            <a:pathLst>
              <a:path w="13795936" h="7984398">
                <a:moveTo>
                  <a:pt x="0" y="0"/>
                </a:moveTo>
                <a:lnTo>
                  <a:pt x="13795936" y="0"/>
                </a:lnTo>
                <a:lnTo>
                  <a:pt x="13795936" y="7984398"/>
                </a:lnTo>
                <a:lnTo>
                  <a:pt x="0" y="7984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5260392" y="894338"/>
            <a:ext cx="11217818" cy="8507193"/>
          </a:xfrm>
          <a:custGeom>
            <a:avLst/>
            <a:gdLst/>
            <a:ahLst/>
            <a:cxnLst/>
            <a:rect l="l" t="t" r="r" b="b"/>
            <a:pathLst>
              <a:path w="11217818" h="8507193">
                <a:moveTo>
                  <a:pt x="0" y="0"/>
                </a:moveTo>
                <a:lnTo>
                  <a:pt x="11217818" y="0"/>
                </a:lnTo>
                <a:lnTo>
                  <a:pt x="11217818" y="8507192"/>
                </a:lnTo>
                <a:lnTo>
                  <a:pt x="0" y="8507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720519" y="955349"/>
            <a:ext cx="14567481" cy="8376302"/>
          </a:xfrm>
          <a:custGeom>
            <a:avLst/>
            <a:gdLst/>
            <a:ahLst/>
            <a:cxnLst/>
            <a:rect l="l" t="t" r="r" b="b"/>
            <a:pathLst>
              <a:path w="14567481" h="8376302">
                <a:moveTo>
                  <a:pt x="0" y="0"/>
                </a:moveTo>
                <a:lnTo>
                  <a:pt x="14567481" y="0"/>
                </a:lnTo>
                <a:lnTo>
                  <a:pt x="14567481" y="8376302"/>
                </a:lnTo>
                <a:lnTo>
                  <a:pt x="0" y="83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05653"/>
              </p:ext>
            </p:extLst>
          </p:nvPr>
        </p:nvGraphicFramePr>
        <p:xfrm>
          <a:off x="4023269" y="4857179"/>
          <a:ext cx="10260512" cy="4120067"/>
        </p:xfrm>
        <a:graphic>
          <a:graphicData uri="http://schemas.openxmlformats.org/drawingml/2006/table">
            <a:tbl>
              <a:tblPr/>
              <a:tblGrid>
                <a:gridCol w="869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INTRODUCTION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ANALYSIS AND DESIGN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TOOLS AND DEVELOPMENT ENVIRONMENT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DEMO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CONCLUSIONS AND FUTURE WORK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976588" y="1278559"/>
            <a:ext cx="12353874" cy="113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spc="874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TABLE OF CONTENTS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865418" y="630345"/>
            <a:ext cx="14103611" cy="9026311"/>
          </a:xfrm>
          <a:custGeom>
            <a:avLst/>
            <a:gdLst/>
            <a:ahLst/>
            <a:cxnLst/>
            <a:rect l="l" t="t" r="r" b="b"/>
            <a:pathLst>
              <a:path w="14103611" h="9026311">
                <a:moveTo>
                  <a:pt x="0" y="0"/>
                </a:moveTo>
                <a:lnTo>
                  <a:pt x="14103610" y="0"/>
                </a:lnTo>
                <a:lnTo>
                  <a:pt x="14103610" y="9026310"/>
                </a:lnTo>
                <a:lnTo>
                  <a:pt x="0" y="902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ADD/UPDATE 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MANAGE RESERVATION</a:t>
              </a:r>
            </a:p>
            <a:p>
              <a:pPr algn="ctr">
                <a:lnSpc>
                  <a:spcPts val="210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252325" y="0"/>
            <a:ext cx="13535526" cy="10287000"/>
          </a:xfrm>
          <a:custGeom>
            <a:avLst/>
            <a:gdLst/>
            <a:ahLst/>
            <a:cxnLst/>
            <a:rect l="l" t="t" r="r" b="b"/>
            <a:pathLst>
              <a:path w="13535526" h="10287000">
                <a:moveTo>
                  <a:pt x="0" y="0"/>
                </a:moveTo>
                <a:lnTo>
                  <a:pt x="13535526" y="0"/>
                </a:lnTo>
                <a:lnTo>
                  <a:pt x="135355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16581" cy="10295868"/>
            <a:chOff x="0" y="0"/>
            <a:chExt cx="978853" cy="2711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853" cy="2711669"/>
            </a:xfrm>
            <a:custGeom>
              <a:avLst/>
              <a:gdLst/>
              <a:ahLst/>
              <a:cxnLst/>
              <a:rect l="l" t="t" r="r" b="b"/>
              <a:pathLst>
                <a:path w="978853" h="2711669">
                  <a:moveTo>
                    <a:pt x="0" y="0"/>
                  </a:moveTo>
                  <a:lnTo>
                    <a:pt x="978853" y="0"/>
                  </a:lnTo>
                  <a:lnTo>
                    <a:pt x="978853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78853" cy="2759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TENANT:</a:t>
              </a:r>
            </a:p>
            <a:p>
              <a:pPr marL="410213" lvl="1" indent="-205106" algn="l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SEARCH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PROPERTY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SIGN UP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FAVORITES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LANDLORDS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CHAT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RESERVATION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ADMIN/HOST: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LOGIN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HOME PAGE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USER</a:t>
              </a:r>
            </a:p>
            <a:p>
              <a:pPr marL="388623" lvl="1" indent="-194312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ADD/UPDATE PROPERTY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b="1" i="1">
                  <a:solidFill>
                    <a:srgbClr val="2A2E3A"/>
                  </a:solidFill>
                  <a:latin typeface="Helios Bold Italics"/>
                  <a:ea typeface="Helios Bold Italics"/>
                  <a:cs typeface="Helios Bold Italics"/>
                  <a:sym typeface="Helios Bold Italics"/>
                </a:rPr>
                <a:t>MANAGE RESERVATION</a:t>
              </a:r>
            </a:p>
            <a:p>
              <a:pPr algn="ctr">
                <a:lnSpc>
                  <a:spcPts val="2659"/>
                </a:lnSpc>
              </a:pPr>
              <a:endParaRPr lang="en-US" sz="1899" b="1" i="1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854923" y="3564024"/>
            <a:ext cx="14277753" cy="3158953"/>
          </a:xfrm>
          <a:custGeom>
            <a:avLst/>
            <a:gdLst/>
            <a:ahLst/>
            <a:cxnLst/>
            <a:rect l="l" t="t" r="r" b="b"/>
            <a:pathLst>
              <a:path w="14277753" h="3158953">
                <a:moveTo>
                  <a:pt x="0" y="0"/>
                </a:moveTo>
                <a:lnTo>
                  <a:pt x="14277753" y="0"/>
                </a:lnTo>
                <a:lnTo>
                  <a:pt x="14277753" y="3158952"/>
                </a:lnTo>
                <a:lnTo>
                  <a:pt x="0" y="315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8" y="311136"/>
            <a:ext cx="3716581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DEMO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483667" y="4622485"/>
          <a:ext cx="7625449" cy="2591435"/>
        </p:xfrm>
        <a:graphic>
          <a:graphicData uri="http://schemas.openxmlformats.org/drawingml/2006/table">
            <a:tbl>
              <a:tblPr/>
              <a:tblGrid>
                <a:gridCol w="7625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2920">
                <a:tc>
                  <a:txBody>
                    <a:bodyPr/>
                    <a:lstStyle/>
                    <a:p>
                      <a:pPr algn="l">
                        <a:lnSpc>
                          <a:spcPts val="49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Mobile development: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create mobile version of application to optimize experience and performance.</a:t>
                      </a:r>
                      <a:endParaRPr lang="en-US" sz="1100"/>
                    </a:p>
                    <a:p>
                      <a:pPr algn="l">
                        <a:lnSpc>
                          <a:spcPts val="49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User reviews: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develop review function to help users share their experiences with everyone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4097406"/>
          <a:ext cx="7199910" cy="3617532"/>
        </p:xfrm>
        <a:graphic>
          <a:graphicData uri="http://schemas.openxmlformats.org/drawingml/2006/table">
            <a:tbl>
              <a:tblPr/>
              <a:tblGrid>
                <a:gridCol w="719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8083">
                <a:tc>
                  <a:txBody>
                    <a:bodyPr/>
                    <a:lstStyle/>
                    <a:p>
                      <a:pPr algn="l">
                        <a:lnSpc>
                          <a:spcPts val="49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Completed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</a:t>
                      </a:r>
                      <a:endParaRPr lang="en-US" sz="1100"/>
                    </a:p>
                    <a:p>
                      <a:pPr marL="388617" lvl="1" indent="-194308" algn="l">
                        <a:lnSpc>
                          <a:spcPts val="449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 analysis and design</a:t>
                      </a:r>
                    </a:p>
                    <a:p>
                      <a:pPr marL="388617" lvl="1" indent="-194308" algn="l">
                        <a:lnSpc>
                          <a:spcPts val="449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 has full proposed functions</a:t>
                      </a:r>
                    </a:p>
                    <a:p>
                      <a:pPr marL="388617" lvl="1" indent="-194308" algn="l">
                        <a:lnSpc>
                          <a:spcPts val="449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Simple, easy-to-use interface</a:t>
                      </a:r>
                    </a:p>
                    <a:p>
                      <a:pPr algn="l">
                        <a:lnSpc>
                          <a:spcPts val="49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Incomplete</a:t>
                      </a:r>
                    </a:p>
                    <a:p>
                      <a:pPr marL="388617" lvl="1" indent="-194308" algn="l">
                        <a:lnSpc>
                          <a:spcPts val="449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Separate management interface for host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0"/>
            <a:ext cx="18288000" cy="1495754"/>
            <a:chOff x="0" y="0"/>
            <a:chExt cx="4816593" cy="3939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393943"/>
            </a:xfrm>
            <a:custGeom>
              <a:avLst/>
              <a:gdLst/>
              <a:ahLst/>
              <a:cxnLst/>
              <a:rect l="l" t="t" r="r" b="b"/>
              <a:pathLst>
                <a:path w="4816592" h="393943">
                  <a:moveTo>
                    <a:pt x="0" y="0"/>
                  </a:moveTo>
                  <a:lnTo>
                    <a:pt x="4816592" y="0"/>
                  </a:lnTo>
                  <a:lnTo>
                    <a:pt x="4816592" y="393943"/>
                  </a:lnTo>
                  <a:lnTo>
                    <a:pt x="0" y="39394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32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67622" y="139878"/>
            <a:ext cx="15552756" cy="113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CONCLUSIONS AND FUTURE WORK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9144000" y="4097406"/>
            <a:ext cx="0" cy="349808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7622" y="4535502"/>
            <a:ext cx="15552756" cy="113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spc="3282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4771908" cy="3336608"/>
          </a:xfrm>
          <a:custGeom>
            <a:avLst/>
            <a:gdLst/>
            <a:ahLst/>
            <a:cxnLst/>
            <a:rect l="l" t="t" r="r" b="b"/>
            <a:pathLst>
              <a:path w="4771908" h="3336608">
                <a:moveTo>
                  <a:pt x="0" y="0"/>
                </a:moveTo>
                <a:lnTo>
                  <a:pt x="4771908" y="0"/>
                </a:lnTo>
                <a:lnTo>
                  <a:pt x="4771908" y="3336608"/>
                </a:lnTo>
                <a:lnTo>
                  <a:pt x="0" y="3336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37119" y="5143500"/>
            <a:ext cx="4642237" cy="3336608"/>
          </a:xfrm>
          <a:custGeom>
            <a:avLst/>
            <a:gdLst/>
            <a:ahLst/>
            <a:cxnLst/>
            <a:rect l="l" t="t" r="r" b="b"/>
            <a:pathLst>
              <a:path w="4642237" h="3336608">
                <a:moveTo>
                  <a:pt x="0" y="0"/>
                </a:moveTo>
                <a:lnTo>
                  <a:pt x="4642236" y="0"/>
                </a:lnTo>
                <a:lnTo>
                  <a:pt x="4642236" y="3336608"/>
                </a:lnTo>
                <a:lnTo>
                  <a:pt x="0" y="3336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97866"/>
            <a:ext cx="12063594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INTRODUCTION:</a:t>
            </a:r>
          </a:p>
          <a:p>
            <a:pPr algn="l"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8817" y="5406690"/>
            <a:ext cx="7436518" cy="265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225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With the rise of IT, online business and shopping have become trends. To meet the growing demand for home rentals, especially among tourists, we've developed the "</a:t>
            </a:r>
            <a:r>
              <a:rPr lang="en-US" sz="2253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Home Rental Management System</a:t>
            </a:r>
            <a:r>
              <a:rPr lang="en-US" sz="225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" to simplify the rental process for customers and homeowners.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179232" y="3759466"/>
          <a:ext cx="14311770" cy="6373151"/>
        </p:xfrm>
        <a:graphic>
          <a:graphicData uri="http://schemas.openxmlformats.org/drawingml/2006/table">
            <a:tbl>
              <a:tblPr/>
              <a:tblGrid>
                <a:gridCol w="7147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7806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TENANT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B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5345">
                <a:tc>
                  <a:txBody>
                    <a:bodyPr/>
                    <a:lstStyle/>
                    <a:p>
                      <a:pPr algn="l">
                        <a:lnSpc>
                          <a:spcPts val="4133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Register, log in to the system.</a:t>
                      </a:r>
                      <a:endParaRPr lang="en-US" sz="1100"/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Filter properties by category.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Search properties by personal criteria.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Add to favorites.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View host information.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Contact host.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Book a room.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Pay online.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View booking history.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BA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33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Manage properties on the system.</a:t>
                      </a:r>
                      <a:endParaRPr lang="en-US" sz="1100"/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Manage accounts on the system.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 Manage transactions.</a:t>
                      </a:r>
                    </a:p>
                    <a:p>
                      <a:pPr algn="l">
                        <a:lnSpc>
                          <a:spcPts val="4133"/>
                        </a:lnSpc>
                      </a:pPr>
                      <a:endParaRPr lang="en-US" sz="2599">
                        <a:solidFill>
                          <a:srgbClr val="000000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8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697866"/>
            <a:ext cx="12063594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INTRODUCTION:</a:t>
            </a:r>
          </a:p>
          <a:p>
            <a:pPr algn="l"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PROJECT FUNCTIONS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95345"/>
            <a:chOff x="0" y="0"/>
            <a:chExt cx="4816593" cy="367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7498"/>
            </a:xfrm>
            <a:custGeom>
              <a:avLst/>
              <a:gdLst/>
              <a:ahLst/>
              <a:cxnLst/>
              <a:rect l="l" t="t" r="r" b="b"/>
              <a:pathLst>
                <a:path w="4816592" h="367498">
                  <a:moveTo>
                    <a:pt x="0" y="0"/>
                  </a:moveTo>
                  <a:lnTo>
                    <a:pt x="4816592" y="0"/>
                  </a:lnTo>
                  <a:lnTo>
                    <a:pt x="4816592" y="367498"/>
                  </a:lnTo>
                  <a:lnTo>
                    <a:pt x="0" y="367498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43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395345"/>
            <a:chOff x="0" y="0"/>
            <a:chExt cx="24384000" cy="18604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7456" b="47456"/>
            <a:stretch>
              <a:fillRect/>
            </a:stretch>
          </p:blipFill>
          <p:spPr>
            <a:xfrm>
              <a:off x="0" y="0"/>
              <a:ext cx="24384000" cy="186046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420897" y="2896031"/>
            <a:ext cx="11446206" cy="6362269"/>
          </a:xfrm>
          <a:custGeom>
            <a:avLst/>
            <a:gdLst/>
            <a:ahLst/>
            <a:cxnLst/>
            <a:rect l="l" t="t" r="r" b="b"/>
            <a:pathLst>
              <a:path w="11446206" h="6362269">
                <a:moveTo>
                  <a:pt x="0" y="0"/>
                </a:moveTo>
                <a:lnTo>
                  <a:pt x="11446206" y="0"/>
                </a:lnTo>
                <a:lnTo>
                  <a:pt x="11446206" y="6362269"/>
                </a:lnTo>
                <a:lnTo>
                  <a:pt x="0" y="6362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46645" y="211098"/>
            <a:ext cx="16394711" cy="229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ANALYSIS AND DESIGN</a:t>
            </a:r>
          </a:p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USE CASE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95345"/>
            <a:chOff x="0" y="0"/>
            <a:chExt cx="4816593" cy="367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7498"/>
            </a:xfrm>
            <a:custGeom>
              <a:avLst/>
              <a:gdLst/>
              <a:ahLst/>
              <a:cxnLst/>
              <a:rect l="l" t="t" r="r" b="b"/>
              <a:pathLst>
                <a:path w="4816592" h="367498">
                  <a:moveTo>
                    <a:pt x="0" y="0"/>
                  </a:moveTo>
                  <a:lnTo>
                    <a:pt x="4816592" y="0"/>
                  </a:lnTo>
                  <a:lnTo>
                    <a:pt x="4816592" y="367498"/>
                  </a:lnTo>
                  <a:lnTo>
                    <a:pt x="0" y="367498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43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03" y="0"/>
            <a:ext cx="18288000" cy="1395345"/>
            <a:chOff x="0" y="0"/>
            <a:chExt cx="24384000" cy="18604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7456" b="47456"/>
            <a:stretch>
              <a:fillRect/>
            </a:stretch>
          </p:blipFill>
          <p:spPr>
            <a:xfrm>
              <a:off x="0" y="0"/>
              <a:ext cx="24384000" cy="186046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290360" y="3298304"/>
            <a:ext cx="5729085" cy="4268169"/>
          </a:xfrm>
          <a:custGeom>
            <a:avLst/>
            <a:gdLst/>
            <a:ahLst/>
            <a:cxnLst/>
            <a:rect l="l" t="t" r="r" b="b"/>
            <a:pathLst>
              <a:path w="5729085" h="4268169">
                <a:moveTo>
                  <a:pt x="0" y="0"/>
                </a:moveTo>
                <a:lnTo>
                  <a:pt x="5729086" y="0"/>
                </a:lnTo>
                <a:lnTo>
                  <a:pt x="5729086" y="4268169"/>
                </a:lnTo>
                <a:lnTo>
                  <a:pt x="0" y="4268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73459" y="3298304"/>
            <a:ext cx="5654516" cy="4196836"/>
          </a:xfrm>
          <a:custGeom>
            <a:avLst/>
            <a:gdLst/>
            <a:ahLst/>
            <a:cxnLst/>
            <a:rect l="l" t="t" r="r" b="b"/>
            <a:pathLst>
              <a:path w="5654516" h="4196836">
                <a:moveTo>
                  <a:pt x="0" y="0"/>
                </a:moveTo>
                <a:lnTo>
                  <a:pt x="5654516" y="0"/>
                </a:lnTo>
                <a:lnTo>
                  <a:pt x="5654516" y="4196836"/>
                </a:lnTo>
                <a:lnTo>
                  <a:pt x="0" y="4196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2125" y="3298304"/>
            <a:ext cx="5306682" cy="4196836"/>
          </a:xfrm>
          <a:custGeom>
            <a:avLst/>
            <a:gdLst/>
            <a:ahLst/>
            <a:cxnLst/>
            <a:rect l="l" t="t" r="r" b="b"/>
            <a:pathLst>
              <a:path w="5306682" h="4196836">
                <a:moveTo>
                  <a:pt x="0" y="0"/>
                </a:moveTo>
                <a:lnTo>
                  <a:pt x="5306682" y="0"/>
                </a:lnTo>
                <a:lnTo>
                  <a:pt x="5306682" y="4196836"/>
                </a:lnTo>
                <a:lnTo>
                  <a:pt x="0" y="4196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6044810" y="3190153"/>
            <a:ext cx="0" cy="448447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246453" y="3298304"/>
            <a:ext cx="0" cy="448447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46645" y="211098"/>
            <a:ext cx="16394711" cy="229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ANALYSIS AND DESIGN</a:t>
            </a:r>
          </a:p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USE CASE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95345"/>
            <a:chOff x="0" y="0"/>
            <a:chExt cx="4816593" cy="367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7498"/>
            </a:xfrm>
            <a:custGeom>
              <a:avLst/>
              <a:gdLst/>
              <a:ahLst/>
              <a:cxnLst/>
              <a:rect l="l" t="t" r="r" b="b"/>
              <a:pathLst>
                <a:path w="4816592" h="367498">
                  <a:moveTo>
                    <a:pt x="0" y="0"/>
                  </a:moveTo>
                  <a:lnTo>
                    <a:pt x="4816592" y="0"/>
                  </a:lnTo>
                  <a:lnTo>
                    <a:pt x="4816592" y="367498"/>
                  </a:lnTo>
                  <a:lnTo>
                    <a:pt x="0" y="367498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43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03" y="0"/>
            <a:ext cx="18288000" cy="1395345"/>
            <a:chOff x="0" y="0"/>
            <a:chExt cx="24384000" cy="18604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7456" b="47456"/>
            <a:stretch>
              <a:fillRect/>
            </a:stretch>
          </p:blipFill>
          <p:spPr>
            <a:xfrm>
              <a:off x="0" y="0"/>
              <a:ext cx="24384000" cy="186046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925915" y="1395345"/>
            <a:ext cx="14457976" cy="8891655"/>
          </a:xfrm>
          <a:custGeom>
            <a:avLst/>
            <a:gdLst/>
            <a:ahLst/>
            <a:cxnLst/>
            <a:rect l="l" t="t" r="r" b="b"/>
            <a:pathLst>
              <a:path w="14457976" h="8891655">
                <a:moveTo>
                  <a:pt x="0" y="0"/>
                </a:moveTo>
                <a:lnTo>
                  <a:pt x="14457976" y="0"/>
                </a:lnTo>
                <a:lnTo>
                  <a:pt x="14457976" y="8891655"/>
                </a:lnTo>
                <a:lnTo>
                  <a:pt x="0" y="889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46645" y="211098"/>
            <a:ext cx="16394711" cy="113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ANALYSIS AND DESIGN: ER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95345"/>
            <a:chOff x="0" y="0"/>
            <a:chExt cx="4816593" cy="367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7498"/>
            </a:xfrm>
            <a:custGeom>
              <a:avLst/>
              <a:gdLst/>
              <a:ahLst/>
              <a:cxnLst/>
              <a:rect l="l" t="t" r="r" b="b"/>
              <a:pathLst>
                <a:path w="4816592" h="367498">
                  <a:moveTo>
                    <a:pt x="0" y="0"/>
                  </a:moveTo>
                  <a:lnTo>
                    <a:pt x="4816592" y="0"/>
                  </a:lnTo>
                  <a:lnTo>
                    <a:pt x="4816592" y="367498"/>
                  </a:lnTo>
                  <a:lnTo>
                    <a:pt x="0" y="367498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43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03" y="0"/>
            <a:ext cx="18288000" cy="1395345"/>
            <a:chOff x="0" y="0"/>
            <a:chExt cx="24384000" cy="186046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7456" b="47456"/>
            <a:stretch>
              <a:fillRect/>
            </a:stretch>
          </p:blipFill>
          <p:spPr>
            <a:xfrm>
              <a:off x="0" y="0"/>
              <a:ext cx="24384000" cy="186046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4048496" y="1395345"/>
            <a:ext cx="10191009" cy="8891655"/>
          </a:xfrm>
          <a:custGeom>
            <a:avLst/>
            <a:gdLst/>
            <a:ahLst/>
            <a:cxnLst/>
            <a:rect l="l" t="t" r="r" b="b"/>
            <a:pathLst>
              <a:path w="10191009" h="8891655">
                <a:moveTo>
                  <a:pt x="0" y="0"/>
                </a:moveTo>
                <a:lnTo>
                  <a:pt x="10191008" y="0"/>
                </a:lnTo>
                <a:lnTo>
                  <a:pt x="10191008" y="8891655"/>
                </a:lnTo>
                <a:lnTo>
                  <a:pt x="0" y="889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46645" y="211098"/>
            <a:ext cx="16394711" cy="113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ANALYSIS AND DESIGN: 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6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89448" y="2482505"/>
            <a:ext cx="3837390" cy="3188419"/>
          </a:xfrm>
          <a:custGeom>
            <a:avLst/>
            <a:gdLst/>
            <a:ahLst/>
            <a:cxnLst/>
            <a:rect l="l" t="t" r="r" b="b"/>
            <a:pathLst>
              <a:path w="3837390" h="3188419">
                <a:moveTo>
                  <a:pt x="0" y="0"/>
                </a:moveTo>
                <a:lnTo>
                  <a:pt x="3837389" y="0"/>
                </a:lnTo>
                <a:lnTo>
                  <a:pt x="3837389" y="3188420"/>
                </a:lnTo>
                <a:lnTo>
                  <a:pt x="0" y="31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56409" y="2525142"/>
            <a:ext cx="3980436" cy="1124473"/>
          </a:xfrm>
          <a:custGeom>
            <a:avLst/>
            <a:gdLst/>
            <a:ahLst/>
            <a:cxnLst/>
            <a:rect l="l" t="t" r="r" b="b"/>
            <a:pathLst>
              <a:path w="3980436" h="1124473">
                <a:moveTo>
                  <a:pt x="0" y="0"/>
                </a:moveTo>
                <a:lnTo>
                  <a:pt x="3980436" y="0"/>
                </a:lnTo>
                <a:lnTo>
                  <a:pt x="3980436" y="1124473"/>
                </a:lnTo>
                <a:lnTo>
                  <a:pt x="0" y="112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92225" y="3953305"/>
            <a:ext cx="3508804" cy="1973702"/>
          </a:xfrm>
          <a:custGeom>
            <a:avLst/>
            <a:gdLst/>
            <a:ahLst/>
            <a:cxnLst/>
            <a:rect l="l" t="t" r="r" b="b"/>
            <a:pathLst>
              <a:path w="3508804" h="1973702">
                <a:moveTo>
                  <a:pt x="0" y="0"/>
                </a:moveTo>
                <a:lnTo>
                  <a:pt x="3508804" y="0"/>
                </a:lnTo>
                <a:lnTo>
                  <a:pt x="3508804" y="1973703"/>
                </a:lnTo>
                <a:lnTo>
                  <a:pt x="0" y="197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720638" y="4278472"/>
            <a:ext cx="3919448" cy="1420586"/>
          </a:xfrm>
          <a:custGeom>
            <a:avLst/>
            <a:gdLst/>
            <a:ahLst/>
            <a:cxnLst/>
            <a:rect l="l" t="t" r="r" b="b"/>
            <a:pathLst>
              <a:path w="3919448" h="1420586">
                <a:moveTo>
                  <a:pt x="0" y="0"/>
                </a:moveTo>
                <a:lnTo>
                  <a:pt x="3919448" y="0"/>
                </a:lnTo>
                <a:lnTo>
                  <a:pt x="3919448" y="1420586"/>
                </a:lnTo>
                <a:lnTo>
                  <a:pt x="0" y="1420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985880" y="2311592"/>
            <a:ext cx="3388963" cy="1551573"/>
          </a:xfrm>
          <a:custGeom>
            <a:avLst/>
            <a:gdLst/>
            <a:ahLst/>
            <a:cxnLst/>
            <a:rect l="l" t="t" r="r" b="b"/>
            <a:pathLst>
              <a:path w="3388963" h="1551573">
                <a:moveTo>
                  <a:pt x="0" y="0"/>
                </a:moveTo>
                <a:lnTo>
                  <a:pt x="3388963" y="0"/>
                </a:lnTo>
                <a:lnTo>
                  <a:pt x="3388963" y="1551573"/>
                </a:lnTo>
                <a:lnTo>
                  <a:pt x="0" y="1551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603400" y="6230698"/>
            <a:ext cx="2809484" cy="1871819"/>
          </a:xfrm>
          <a:custGeom>
            <a:avLst/>
            <a:gdLst/>
            <a:ahLst/>
            <a:cxnLst/>
            <a:rect l="l" t="t" r="r" b="b"/>
            <a:pathLst>
              <a:path w="2809484" h="1871819">
                <a:moveTo>
                  <a:pt x="0" y="0"/>
                </a:moveTo>
                <a:lnTo>
                  <a:pt x="2809485" y="0"/>
                </a:lnTo>
                <a:lnTo>
                  <a:pt x="2809485" y="1871819"/>
                </a:lnTo>
                <a:lnTo>
                  <a:pt x="0" y="1871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536845" y="6114366"/>
            <a:ext cx="6236805" cy="1833684"/>
          </a:xfrm>
          <a:custGeom>
            <a:avLst/>
            <a:gdLst/>
            <a:ahLst/>
            <a:cxnLst/>
            <a:rect l="l" t="t" r="r" b="b"/>
            <a:pathLst>
              <a:path w="6236805" h="1833684">
                <a:moveTo>
                  <a:pt x="0" y="0"/>
                </a:moveTo>
                <a:lnTo>
                  <a:pt x="6236805" y="0"/>
                </a:lnTo>
                <a:lnTo>
                  <a:pt x="6236805" y="1833684"/>
                </a:lnTo>
                <a:lnTo>
                  <a:pt x="0" y="1833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040921" y="6230698"/>
            <a:ext cx="3743637" cy="1871819"/>
          </a:xfrm>
          <a:custGeom>
            <a:avLst/>
            <a:gdLst/>
            <a:ahLst/>
            <a:cxnLst/>
            <a:rect l="l" t="t" r="r" b="b"/>
            <a:pathLst>
              <a:path w="3743637" h="1871819">
                <a:moveTo>
                  <a:pt x="0" y="0"/>
                </a:moveTo>
                <a:lnTo>
                  <a:pt x="3743637" y="0"/>
                </a:lnTo>
                <a:lnTo>
                  <a:pt x="3743637" y="1871819"/>
                </a:lnTo>
                <a:lnTo>
                  <a:pt x="0" y="18718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13063" y="584214"/>
            <a:ext cx="14261875" cy="82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TOOLS AND DEVELOPMENT ENVIRONMENT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690</Words>
  <Application>Microsoft Office PowerPoint</Application>
  <PresentationFormat>Custom</PresentationFormat>
  <Paragraphs>303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Arimo</vt:lpstr>
      <vt:lpstr>Klein Bold</vt:lpstr>
      <vt:lpstr>Helios</vt:lpstr>
      <vt:lpstr>Arial</vt:lpstr>
      <vt:lpstr>Calibri</vt:lpstr>
      <vt:lpstr>Arimo Bold</vt:lpstr>
      <vt:lpstr>Helios Bold Italics</vt:lpstr>
      <vt:lpstr>Aptos</vt:lpstr>
      <vt:lpstr>Klein</vt:lpstr>
      <vt:lpstr>Helios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Huan Bui</cp:lastModifiedBy>
  <cp:revision>4</cp:revision>
  <dcterms:created xsi:type="dcterms:W3CDTF">2006-08-16T00:00:00Z</dcterms:created>
  <dcterms:modified xsi:type="dcterms:W3CDTF">2024-12-13T18:39:10Z</dcterms:modified>
  <dc:identifier>DAGZMKLpJh0</dc:identifier>
</cp:coreProperties>
</file>